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92" r:id="rId3"/>
    <p:sldId id="259" r:id="rId4"/>
    <p:sldId id="295" r:id="rId5"/>
    <p:sldId id="258" r:id="rId6"/>
    <p:sldId id="260" r:id="rId7"/>
    <p:sldId id="266" r:id="rId8"/>
    <p:sldId id="264" r:id="rId9"/>
    <p:sldId id="272" r:id="rId10"/>
    <p:sldId id="294" r:id="rId11"/>
    <p:sldId id="282" r:id="rId12"/>
    <p:sldId id="273" r:id="rId13"/>
    <p:sldId id="271" r:id="rId14"/>
    <p:sldId id="277" r:id="rId15"/>
    <p:sldId id="276" r:id="rId16"/>
    <p:sldId id="270" r:id="rId17"/>
    <p:sldId id="275" r:id="rId18"/>
    <p:sldId id="279" r:id="rId19"/>
    <p:sldId id="296" r:id="rId20"/>
    <p:sldId id="280" r:id="rId21"/>
    <p:sldId id="2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510" autoAdjust="0"/>
  </p:normalViewPr>
  <p:slideViewPr>
    <p:cSldViewPr>
      <p:cViewPr>
        <p:scale>
          <a:sx n="82" d="100"/>
          <a:sy n="82" d="100"/>
        </p:scale>
        <p:origin x="-4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350F1-4547-4ED1-91F4-5D31BB36742C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1BCA6-6BC4-40D4-823B-8CF027087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16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1BCA6-6BC4-40D4-823B-8CF0270870D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32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1BCA6-6BC4-40D4-823B-8CF0270870D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43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2EB3D-35D9-44FC-9740-FEA171A537F9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1C3D3-E256-452F-A77F-F64B2E573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7015"/>
            <a:ext cx="9529709" cy="871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424936" cy="475252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spc="50" dirty="0" smtClean="0">
                <a:ln w="11430"/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400" spc="50" dirty="0" err="1" smtClean="0">
                <a:ln w="11430"/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Авидовский</a:t>
            </a:r>
            <a:r>
              <a:rPr lang="ru-RU" sz="2400" spc="50" dirty="0" smtClean="0">
                <a:ln w="11430"/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детский сад «Радуга»</a:t>
            </a:r>
            <a: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br>
              <a:rPr lang="ru-RU" sz="24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или как 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рисовать пластилином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Выполнила: воспитатель : </a:t>
            </a:r>
            <a:r>
              <a:rPr lang="ru-RU" sz="2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Кагочкина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Л.И.                               </a:t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8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54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5400" b="1" i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flipV="1">
            <a:off x="1187624" y="86105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920880" cy="237626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6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пластилиновой техникой как видом изобразительной деятельности.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852936"/>
            <a:ext cx="8352928" cy="37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59632" y="148478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4138" algn="l"/>
              </a:tabLst>
            </a:pPr>
            <a:r>
              <a:rPr lang="ru-RU" b="1" dirty="0" smtClean="0">
                <a:ln w="10541" cmpd="sng">
                  <a:solidFill>
                    <a:srgbClr val="000066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cap="all" dirty="0">
              <a:solidFill>
                <a:srgbClr val="0099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7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9512" y="-2043608"/>
            <a:ext cx="9361040" cy="2318246"/>
          </a:xfrm>
        </p:spPr>
        <p:txBody>
          <a:bodyPr>
            <a:normAutofit/>
          </a:bodyPr>
          <a:lstStyle/>
          <a:p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009900"/>
                </a:solidFill>
              </a:rPr>
              <a:t/>
            </a:r>
            <a:br>
              <a:rPr lang="ru-RU" dirty="0">
                <a:ln>
                  <a:solidFill>
                    <a:srgbClr val="7030A0"/>
                  </a:solidFill>
                </a:ln>
                <a:solidFill>
                  <a:srgbClr val="009900"/>
                </a:solidFill>
              </a:rPr>
            </a:br>
            <a:endParaRPr lang="ru-RU" dirty="0">
              <a:ln>
                <a:solidFill>
                  <a:srgbClr val="7030A0"/>
                </a:solidFill>
              </a:ln>
              <a:solidFill>
                <a:srgbClr val="0099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32656"/>
            <a:ext cx="669674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4138" algn="l"/>
              </a:tabLst>
            </a:pPr>
            <a:r>
              <a:rPr lang="ru-RU" sz="2800" b="1" cap="all" dirty="0" smtClean="0">
                <a:ln w="10541" cmpd="sng">
                  <a:solidFill>
                    <a:srgbClr val="000066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Задачи :</a:t>
            </a:r>
            <a:endParaRPr lang="ru-RU" sz="2800" b="1" cap="all" dirty="0" smtClean="0">
              <a:ln w="10541" cmpd="sng">
                <a:solidFill>
                  <a:srgbClr val="000066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84138" algn="l"/>
              </a:tabLst>
            </a:pPr>
            <a:endParaRPr lang="ru-RU" b="1" cap="all" dirty="0" smtClean="0">
              <a:ln w="10541" cmpd="sng">
                <a:solidFill>
                  <a:srgbClr val="000066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84138" algn="l"/>
              </a:tabLst>
            </a:pPr>
            <a:endParaRPr lang="ru-RU" b="1" cap="all" dirty="0" smtClean="0">
              <a:ln w="10541" cmpd="sng">
                <a:solidFill>
                  <a:srgbClr val="000066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84138" algn="l"/>
              </a:tabLst>
            </a:pPr>
            <a:endParaRPr lang="ru-RU" b="1" cap="all" dirty="0" smtClean="0">
              <a:ln w="10541" cmpd="sng">
                <a:solidFill>
                  <a:srgbClr val="000066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Развивающие. Приёмы работы с пластилином развивают ловкость пальцев, подготавливают кисть к письму. Улучшаются способности к правильному восприятию композиции и масштаба.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знакомятся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новым видом изобразительного искусства, постигают взаимодействие двух различных техник — аппликации и лепки, основами которых они уже овладели.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детей зарождается чувство цвета и формы. Осуществляются первые эксперименты с сочетанием оттенков и материалов.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Воспитательные. Детей учат быть самостоятельными, усидчивыми, терпеливыми и аккуратными, приобретается опыт работы в коллективе.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84138" algn="l"/>
              </a:tabLst>
            </a:pPr>
            <a:endParaRPr lang="ru-RU" sz="1600" cap="all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"Ум ребенка находится на кончиках его пальцев"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А. Сухомлинский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err="1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4000" b="1" dirty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4000" b="1" dirty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2800" b="1" i="1" dirty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графия» - создавать, изображать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«пластилин» - материал, при помощи которого осуществляется исполнение замысла). 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2800" b="1" i="1" dirty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данной нетрадиционной техники заключается в создании лепной картины с изображением выпуклых, </a:t>
            </a:r>
            <a:r>
              <a:rPr lang="ru-RU" sz="2800" b="1" i="1" dirty="0" err="1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полуобъёмных</a:t>
            </a:r>
            <a:r>
              <a:rPr lang="ru-RU" sz="2800" b="1" i="1" dirty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объектов на горизонтальной поверхности.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40312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2800" b="1" dirty="0" err="1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пластилинографией</a:t>
            </a:r>
            <a:r>
              <a:rPr lang="ru-RU" sz="28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способствуют</a:t>
            </a:r>
            <a:r>
              <a:rPr lang="ru-RU" sz="28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8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800" b="1" i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развитию </a:t>
            </a: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психических </a:t>
            </a:r>
            <a:r>
              <a:rPr lang="ru-RU" sz="2800" b="1" i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процессов;</a:t>
            </a: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 развитию воображения, творческих способностей;</a:t>
            </a:r>
            <a:b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развитию </a:t>
            </a: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восприятия, пространственной ориентации, сенсомоторной координации детей,</a:t>
            </a:r>
            <a:b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развитию самостоятельности, произвольности поведения;</a:t>
            </a:r>
            <a:b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реализации впечатлений, знаний, эмоционального состояния </a:t>
            </a:r>
            <a: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в творчестве.</a:t>
            </a:r>
            <a:br>
              <a:rPr lang="ru-RU" sz="2800" b="1" i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i="1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-357214"/>
            <a:ext cx="9929882" cy="807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Виды</a:t>
            </a:r>
            <a:br>
              <a:rPr lang="ru-RU" sz="54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spc="100" dirty="0" err="1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пластилинографии</a:t>
            </a:r>
            <a:r>
              <a:rPr lang="ru-RU" sz="54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823"/>
            <a:ext cx="9207463" cy="711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571612"/>
            <a:ext cx="7429552" cy="421484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Пластилиновые заплатки -</a:t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изображение лепной картины на горизонтальной </a:t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поверхности.</a:t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mirpps.ru/fon-dlja-prezentacii/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116632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юля\7 ГРУППА\DSC_02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5332" y="218274"/>
            <a:ext cx="3168352" cy="2387604"/>
          </a:xfrm>
          <a:prstGeom prst="rect">
            <a:avLst/>
          </a:prstGeom>
          <a:noFill/>
        </p:spPr>
      </p:pic>
      <p:pic>
        <p:nvPicPr>
          <p:cNvPr id="4" name="Picture 4" descr="C:\Users\User\Desktop\юля\7 ГРУППА\DSC_02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284984"/>
            <a:ext cx="4185740" cy="2808312"/>
          </a:xfrm>
          <a:prstGeom prst="rect">
            <a:avLst/>
          </a:prstGeom>
          <a:noFill/>
        </p:spPr>
      </p:pic>
      <p:pic>
        <p:nvPicPr>
          <p:cNvPr id="1026" name="Picture 2" descr="C:\Users\Tkago\Desktop\IMG202211230850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12076"/>
            <a:ext cx="3384376" cy="280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90" y="0"/>
            <a:ext cx="91143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928802"/>
            <a:ext cx="7429552" cy="4143404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Обратная </a:t>
            </a:r>
            <a:r>
              <a:rPr lang="ru-RU" sz="53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(витражная)  - изображение лепной картины с обратной стороны горизонтальной поверхности (с обозначением контура).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mirpps.ru/fon-dlja-prezentacii/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  <p:pic>
        <p:nvPicPr>
          <p:cNvPr id="10" name="Содержимое 9" descr="F:\работы детей\Новогодние поделки\IMG_2777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433" y="332656"/>
            <a:ext cx="8009007" cy="612068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17"/>
            <a:ext cx="9144000" cy="685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571612"/>
            <a:ext cx="7429552" cy="421484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Контурная </a:t>
            </a:r>
            <a:r>
              <a:rPr lang="ru-RU" sz="48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48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изображение объекта </a:t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контуру, с   использованием «жгутиков».</a:t>
            </a: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</a:rPr>
              <a:t/>
            </a:r>
            <a:b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</a:rPr>
            </a:br>
            <a:endParaRPr lang="ru-RU" sz="40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irpps.ru/fon-dlja-prezentacii/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8552"/>
            <a:ext cx="9168735" cy="687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  <p:pic>
        <p:nvPicPr>
          <p:cNvPr id="10244" name="Picture 4" descr="https://i.mycdn.me/image?id=863953755999&amp;t=3&amp;plc=WEB&amp;tkn=*XKojPcfmz6qlyZZNSPe8JkYSbw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63237">
            <a:off x="242958" y="356741"/>
            <a:ext cx="4154953" cy="3024336"/>
          </a:xfrm>
          <a:prstGeom prst="rect">
            <a:avLst/>
          </a:prstGeom>
          <a:noFill/>
        </p:spPr>
      </p:pic>
      <p:pic>
        <p:nvPicPr>
          <p:cNvPr id="10242" name="Picture 2" descr="https://i.mycdn.me/image?id=863953747039&amp;t=3&amp;plc=WEB&amp;tkn=*ab9fBKUPEDGheXyuXxLd1TLWpvs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645839">
            <a:off x="4674994" y="3465850"/>
            <a:ext cx="4223745" cy="3024336"/>
          </a:xfrm>
          <a:prstGeom prst="rect">
            <a:avLst/>
          </a:prstGeom>
          <a:noFill/>
        </p:spPr>
      </p:pic>
      <p:pic>
        <p:nvPicPr>
          <p:cNvPr id="7170" name="Picture 2" descr="http://dssolnkochkedu54ru.edusite.ru/images/p13_p10100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64515">
            <a:off x="971600" y="3717032"/>
            <a:ext cx="2880320" cy="2837699"/>
          </a:xfrm>
          <a:prstGeom prst="rect">
            <a:avLst/>
          </a:prstGeom>
          <a:noFill/>
        </p:spPr>
      </p:pic>
      <p:pic>
        <p:nvPicPr>
          <p:cNvPr id="7172" name="Picture 4" descr="http://www.maam.ru/upload/blogs/e67620ad85169767a5c895912e332f90.j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74435">
            <a:off x="5043391" y="205528"/>
            <a:ext cx="3947120" cy="3039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571612"/>
            <a:ext cx="7429552" cy="4786346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Мозаичная </a:t>
            </a:r>
            <a:r>
              <a:rPr lang="ru-RU" sz="53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изображение лепной картины на горизонтальной поверхности с помощью шариков из пластилина  или шарикового пластилина.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  <p:pic>
        <p:nvPicPr>
          <p:cNvPr id="1026" name="Picture 2" descr="C:\Users\User\Desktop\юля\ФОТО ППС\DSC_01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458414" y="4054754"/>
            <a:ext cx="3044351" cy="3088987"/>
          </a:xfrm>
          <a:prstGeom prst="rect">
            <a:avLst/>
          </a:prstGeom>
          <a:noFill/>
        </p:spPr>
      </p:pic>
      <p:pic>
        <p:nvPicPr>
          <p:cNvPr id="1028" name="Picture 4" descr="https://i.mycdn.me/image?id=863953749343&amp;t=3&amp;plc=WEB&amp;tkn=*eD-SCF46AerDiQpS_vjeJtbx-_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7" y="548680"/>
            <a:ext cx="5079525" cy="3456384"/>
          </a:xfrm>
          <a:prstGeom prst="rect">
            <a:avLst/>
          </a:prstGeom>
          <a:noFill/>
        </p:spPr>
      </p:pic>
      <p:pic>
        <p:nvPicPr>
          <p:cNvPr id="5" name="Рисунок 4" descr="C:\Users\Компьютер\Desktop\пластилин\работы детей\IMG_2108.JPG"/>
          <p:cNvPicPr/>
          <p:nvPr/>
        </p:nvPicPr>
        <p:blipFill>
          <a:blip r:embed="rId5" cstate="print"/>
          <a:srcRect l="32568" t="16239" r="22904" b="11681"/>
          <a:stretch>
            <a:fillRect/>
          </a:stretch>
        </p:blipFill>
        <p:spPr bwMode="auto">
          <a:xfrm>
            <a:off x="251520" y="4005064"/>
            <a:ext cx="3248079" cy="308136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irpps.ru/fon-dlja-prezentacii/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6" y="-8130"/>
            <a:ext cx="90954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  <p:pic>
        <p:nvPicPr>
          <p:cNvPr id="3" name="Picture 2" descr="C:\Users\Tkago\Desktop\IMG-20221123-WA0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14" y="508236"/>
            <a:ext cx="7992888" cy="56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94" y="0"/>
            <a:ext cx="91468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571612"/>
            <a:ext cx="7429552" cy="4214842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Многослойная </a:t>
            </a:r>
            <a:r>
              <a:rPr lang="ru-RU" sz="53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53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миллифиори</a:t>
            </a:r>
            <a:r>
              <a:rPr lang="ru-RU" sz="53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объемные изображения для которых используются элементы с последовательным соединением слоев разного цвета.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mirpps.ru/fon-dlja-prezentacii/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7" y="-18552"/>
            <a:ext cx="9168735" cy="687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  <p:pic>
        <p:nvPicPr>
          <p:cNvPr id="1026" name="Picture 2" descr="G:\Новая папка\DSC007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/>
          <a:stretch/>
        </p:blipFill>
        <p:spPr bwMode="auto">
          <a:xfrm>
            <a:off x="107504" y="300904"/>
            <a:ext cx="3600400" cy="2823184"/>
          </a:xfrm>
          <a:prstGeom prst="ellipse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Новая папка\DSC007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33510"/>
            <a:ext cx="3699371" cy="2888308"/>
          </a:xfrm>
          <a:prstGeom prst="ellipse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Новая папка\DSC007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121" y="260800"/>
            <a:ext cx="3848110" cy="2992079"/>
          </a:xfrm>
          <a:prstGeom prst="ellipse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G:\Новая папка\DSC007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88136"/>
            <a:ext cx="3618223" cy="2979057"/>
          </a:xfrm>
          <a:prstGeom prst="ellipse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Фактурная </a:t>
            </a:r>
            <a:r>
              <a:rPr lang="ru-RU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пластилинография</a:t>
            </a:r>
            <a:endParaRPr lang="ru-RU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больших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  картины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горизонтальной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и придание им фактуры (барельеф, горельеф,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контррельеф), отличается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выпуклым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Tkago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68960"/>
            <a:ext cx="3384376" cy="278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kago\Desktop\image10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11" y="3068960"/>
            <a:ext cx="396044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4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mirpps.ru/fon-dlja-prezentacii/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2059" y="2054374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spc="100" dirty="0" smtClean="0">
                <a:ln w="180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/>
          </a:p>
        </p:txBody>
      </p:sp>
      <p:pic>
        <p:nvPicPr>
          <p:cNvPr id="6" name="Рисунок 5" descr="C:\Users\Компьютер\Desktop\пластилин\работы детей\P1070779.JPG"/>
          <p:cNvPicPr/>
          <p:nvPr/>
        </p:nvPicPr>
        <p:blipFill rotWithShape="1">
          <a:blip r:embed="rId3" cstate="print"/>
          <a:srcRect l="19021" t="2756" r="12907" b="3202"/>
          <a:stretch/>
        </p:blipFill>
        <p:spPr bwMode="auto">
          <a:xfrm>
            <a:off x="755576" y="4523596"/>
            <a:ext cx="2375756" cy="2334404"/>
          </a:xfrm>
          <a:prstGeom prst="ellipse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7" name="Рисунок 6" descr="C:\Users\Компьютер\Desktop\пластилин\работы детей\P1070789.JPG"/>
          <p:cNvPicPr/>
          <p:nvPr/>
        </p:nvPicPr>
        <p:blipFill rotWithShape="1">
          <a:blip r:embed="rId4" cstate="print"/>
          <a:srcRect l="18375" t="4584" r="11267"/>
          <a:stretch/>
        </p:blipFill>
        <p:spPr bwMode="auto">
          <a:xfrm>
            <a:off x="3635896" y="4365104"/>
            <a:ext cx="2412268" cy="2351286"/>
          </a:xfrm>
          <a:prstGeom prst="ellipse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67898" y="260648"/>
            <a:ext cx="66604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Можно использовать разнообразные поверхности</a:t>
            </a:r>
          </a:p>
        </p:txBody>
      </p:sp>
      <p:pic>
        <p:nvPicPr>
          <p:cNvPr id="10" name="Рисунок 9" descr="F:\работы детей\P1070784.JPG"/>
          <p:cNvPicPr/>
          <p:nvPr/>
        </p:nvPicPr>
        <p:blipFill>
          <a:blip r:embed="rId5" cstate="print"/>
          <a:srcRect l="11040" t="1856" r="13960"/>
          <a:stretch>
            <a:fillRect/>
          </a:stretch>
        </p:blipFill>
        <p:spPr bwMode="auto">
          <a:xfrm>
            <a:off x="6516216" y="4365104"/>
            <a:ext cx="2459597" cy="2391028"/>
          </a:xfrm>
          <a:prstGeom prst="ellipse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5" name="Picture 2" descr="http://www.by-hand.ru/all_image/recipe_pictures/78/78233/rp78233_preview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1628800"/>
            <a:ext cx="3082652" cy="2377431"/>
          </a:xfrm>
          <a:prstGeom prst="rect">
            <a:avLst/>
          </a:prstGeom>
          <a:noFill/>
        </p:spPr>
      </p:pic>
      <p:pic>
        <p:nvPicPr>
          <p:cNvPr id="2052" name="Picture 4" descr="https://avatars.mds.yandex.net/get-pdb/27625/745fa1d8-6a25-4c9f-bfc8-f9d64074b2df/s1200?webp=fal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1772816"/>
            <a:ext cx="302433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50" y="332656"/>
            <a:ext cx="9130950" cy="703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4392488" cy="496855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Творите </a:t>
            </a:r>
            <a:b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вместе с </a:t>
            </a:r>
            <a:b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детьми !!!</a:t>
            </a:r>
            <a:b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Спасибо за внимание!</a:t>
            </a:r>
            <a:endParaRPr lang="ru-RU" sz="36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1771</TotalTime>
  <Words>174</Words>
  <Application>Microsoft Office PowerPoint</Application>
  <PresentationFormat>Экран (4:3)</PresentationFormat>
  <Paragraphs>40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МБДОУ Авидовский детский сад «Радуга»              «Пластилинография  или как рисовать пластилином    Выполнила: воспитатель : Кагочкина Л.И.                                                                    </vt:lpstr>
      <vt:lpstr>Цель:  - знакомство с пластилиновой техникой как видом изобразительной деятельности.   </vt:lpstr>
      <vt:lpstr> </vt:lpstr>
      <vt:lpstr>    "Ум ребенка находится на кончиках его пальцев" В. А. Сухомлинский       </vt:lpstr>
      <vt:lpstr>        «Пластилинография»  («графия» - создавать, изображать,  «пластилин» - материал, при помощи которого осуществляется исполнение замысла).   Принцип данной нетрадиционной техники заключается в создании лепной картины с изображением выпуклых, полуобъёмных объектов на горизонтальной поверхности.</vt:lpstr>
      <vt:lpstr>Занятия пластилинографией способствуют:  -  развитию психических процессов; -  развитию воображения, творческих способностей; - развитию восприятия, пространственной ориентации, сенсомоторной координации детей, - развитию самостоятельности, произвольности поведения; - реализации впечатлений, знаний, эмоционального состояния в творчестве. </vt:lpstr>
      <vt:lpstr> </vt:lpstr>
      <vt:lpstr>Пластилиновые заплатки - изображение лепной картины на горизонтальной    поверхности. </vt:lpstr>
      <vt:lpstr>Презентация PowerPoint</vt:lpstr>
      <vt:lpstr>Обратная пластилинография (витражная)  - изображение лепной картины с обратной стороны горизонтальной поверхности (с обозначением контура).  </vt:lpstr>
      <vt:lpstr> </vt:lpstr>
      <vt:lpstr>Контурная пластилинография - изображение объекта  по контуру, с   использованием «жгутиков». </vt:lpstr>
      <vt:lpstr> </vt:lpstr>
      <vt:lpstr>Мозаичная пластилинография - изображение лепной картины на горизонтальной поверхности с помощью шариков из пластилина  или шарикового пластилина.  </vt:lpstr>
      <vt:lpstr> </vt:lpstr>
      <vt:lpstr> </vt:lpstr>
      <vt:lpstr>Многослойная пластилинография ( миллифиори)- объемные изображения для которых используются элементы с последовательным соединением слоев разного цвета. </vt:lpstr>
      <vt:lpstr> </vt:lpstr>
      <vt:lpstr>Фактурная пластилинография</vt:lpstr>
      <vt:lpstr> </vt:lpstr>
      <vt:lpstr>Творите  вместе с  детьми !!!   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Тимофей Кагочкин</cp:lastModifiedBy>
  <cp:revision>178</cp:revision>
  <dcterms:created xsi:type="dcterms:W3CDTF">2015-02-24T09:24:26Z</dcterms:created>
  <dcterms:modified xsi:type="dcterms:W3CDTF">2022-11-23T18:34:15Z</dcterms:modified>
</cp:coreProperties>
</file>